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EC10F4-AEBF-4D0A-8116-844F5D1B5B46}" v="127" dt="2019-04-01T20:47:37.2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6904B-5E13-41D4-9CE7-ED0C01D7639C}" type="datetimeFigureOut">
              <a:rPr lang="en-US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2DD43-11AA-4DAC-B3B4-EC99A5C4865A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864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bigthink.com/videos/hey-bill-nye-what-do-you-consider-your-greatest-accomplishment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IFz_-KzURY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The scientific method is a sequence of steps that we can use to help us understand the world around us. </a:t>
            </a:r>
          </a:p>
          <a:p>
            <a:r>
              <a:rPr lang="en-US" dirty="0">
                <a:cs typeface="Calibri"/>
              </a:rPr>
              <a:t>Could play the video of Bill Nye </a:t>
            </a:r>
            <a:r>
              <a:rPr lang="en-US" dirty="0"/>
              <a:t> - start at 1:02: </a:t>
            </a:r>
            <a:r>
              <a:rPr lang="en-US" u="sng" dirty="0">
                <a:hlinkClick r:id="rId3"/>
              </a:rPr>
              <a:t>https://bigthink.com/videos/hey-bill-nye-what-do-you-consider-your-greatest-accomplishment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2DD43-11AA-4DAC-B3B4-EC99A5C4865A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344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Scientific Method Song/Video . </a:t>
            </a:r>
            <a:r>
              <a:rPr lang="en-US" u="sng" dirty="0">
                <a:hlinkClick r:id="rId3"/>
              </a:rPr>
              <a:t>https://www.youtube.com/watch?v=KIFz_-KzURY</a:t>
            </a:r>
            <a:r>
              <a:rPr lang="en-US" dirty="0"/>
              <a:t> 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42DD43-11AA-4DAC-B3B4-EC99A5C4865A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05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8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624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93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37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72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946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3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8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5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3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7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8559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Scientific Method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Understanding the World Around Us – with SCIENCE!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7E4C-B6A3-44B3-A32E-DDF6BD8E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Analyze</a:t>
            </a:r>
            <a:r>
              <a:rPr lang="en-US" dirty="0">
                <a:cs typeface="Calibri Light"/>
              </a:rPr>
              <a:t> and Conclude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CC678-88C5-46A8-B790-133B4138E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66582" cy="364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Design and experiment and then make sure you have a chart that you can use to gather your data. 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5D6619-012A-4ECA-88DE-53CE3C7B790F}"/>
              </a:ext>
            </a:extLst>
          </p:cNvPr>
          <p:cNvSpPr txBox="1">
            <a:spLocks/>
          </p:cNvSpPr>
          <p:nvPr/>
        </p:nvSpPr>
        <p:spPr>
          <a:xfrm>
            <a:off x="6626525" y="741571"/>
            <a:ext cx="4592128" cy="4982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/>
              </a:rPr>
              <a:t>EXAMPLE: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88AA70E-492C-4C35-B5B4-AED6B5D5F108}"/>
              </a:ext>
            </a:extLst>
          </p:cNvPr>
          <p:cNvGraphicFramePr>
            <a:graphicFrameLocks noGrp="1"/>
          </p:cNvGraphicFramePr>
          <p:nvPr/>
        </p:nvGraphicFramePr>
        <p:xfrm>
          <a:off x="6455434" y="1423359"/>
          <a:ext cx="5657128" cy="2072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14282">
                  <a:extLst>
                    <a:ext uri="{9D8B030D-6E8A-4147-A177-3AD203B41FA5}">
                      <a16:colId xmlns:a16="http://schemas.microsoft.com/office/drawing/2014/main" val="1870109778"/>
                    </a:ext>
                  </a:extLst>
                </a:gridCol>
                <a:gridCol w="1414282">
                  <a:extLst>
                    <a:ext uri="{9D8B030D-6E8A-4147-A177-3AD203B41FA5}">
                      <a16:colId xmlns:a16="http://schemas.microsoft.com/office/drawing/2014/main" val="84159481"/>
                    </a:ext>
                  </a:extLst>
                </a:gridCol>
                <a:gridCol w="1414282">
                  <a:extLst>
                    <a:ext uri="{9D8B030D-6E8A-4147-A177-3AD203B41FA5}">
                      <a16:colId xmlns:a16="http://schemas.microsoft.com/office/drawing/2014/main" val="4133439744"/>
                    </a:ext>
                  </a:extLst>
                </a:gridCol>
                <a:gridCol w="1414282">
                  <a:extLst>
                    <a:ext uri="{9D8B030D-6E8A-4147-A177-3AD203B41FA5}">
                      <a16:colId xmlns:a16="http://schemas.microsoft.com/office/drawing/2014/main" val="2854058468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sng" dirty="0"/>
                        <a:t>Experiment</a:t>
                      </a:r>
                      <a:endParaRPr lang="en-US" u="sng" dirty="0"/>
                    </a:p>
                    <a:p>
                      <a:pPr lvl="0">
                        <a:buNone/>
                      </a:pPr>
                      <a:r>
                        <a:rPr lang="en-US" sz="2000" dirty="0"/>
                        <a:t> </a:t>
                      </a:r>
                      <a:r>
                        <a:rPr lang="en-US" sz="2000" dirty="0" err="1"/>
                        <a:t>Colour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First 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Second 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Third 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3592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15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10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12 drops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6879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4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15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8 drops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851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dirty="0"/>
                        <a:t>Yellow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12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6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8 drops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77575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7A527EB-2802-4DB3-8626-F1D1B0BEC6EC}"/>
              </a:ext>
            </a:extLst>
          </p:cNvPr>
          <p:cNvSpPr txBox="1"/>
          <p:nvPr/>
        </p:nvSpPr>
        <p:spPr>
          <a:xfrm>
            <a:off x="6708475" y="3818626"/>
            <a:ext cx="4971690" cy="147732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 calculate the average by adding together all of one colored crayon's drops, and then dividing it by the total number of times I tried the </a:t>
            </a:r>
            <a:r>
              <a:rPr lang="en-US"/>
              <a:t>experiment.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  <p:graphicFrame>
        <p:nvGraphicFramePr>
          <p:cNvPr id="7" name="Table 5">
            <a:extLst>
              <a:ext uri="{FF2B5EF4-FFF2-40B4-BE49-F238E27FC236}">
                <a16:creationId xmlns:a16="http://schemas.microsoft.com/office/drawing/2014/main" id="{2D104145-86A6-4725-A1BE-71DBCB1872B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88188" y="3666226"/>
          <a:ext cx="5818682" cy="289442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54670">
                  <a:extLst>
                    <a:ext uri="{9D8B030D-6E8A-4147-A177-3AD203B41FA5}">
                      <a16:colId xmlns:a16="http://schemas.microsoft.com/office/drawing/2014/main" val="1870109778"/>
                    </a:ext>
                  </a:extLst>
                </a:gridCol>
                <a:gridCol w="1281147">
                  <a:extLst>
                    <a:ext uri="{9D8B030D-6E8A-4147-A177-3AD203B41FA5}">
                      <a16:colId xmlns:a16="http://schemas.microsoft.com/office/drawing/2014/main" val="84159481"/>
                    </a:ext>
                  </a:extLst>
                </a:gridCol>
                <a:gridCol w="1640292">
                  <a:extLst>
                    <a:ext uri="{9D8B030D-6E8A-4147-A177-3AD203B41FA5}">
                      <a16:colId xmlns:a16="http://schemas.microsoft.com/office/drawing/2014/main" val="4133439744"/>
                    </a:ext>
                  </a:extLst>
                </a:gridCol>
                <a:gridCol w="1442573">
                  <a:extLst>
                    <a:ext uri="{9D8B030D-6E8A-4147-A177-3AD203B41FA5}">
                      <a16:colId xmlns:a16="http://schemas.microsoft.com/office/drawing/2014/main" val="2854058468"/>
                    </a:ext>
                  </a:extLst>
                </a:gridCol>
              </a:tblGrid>
              <a:tr h="791307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sng" dirty="0"/>
                        <a:t>Experiment</a:t>
                      </a:r>
                      <a:endParaRPr lang="en-US" u="sng" dirty="0"/>
                    </a:p>
                    <a:p>
                      <a:pPr lvl="0">
                        <a:buNone/>
                      </a:pPr>
                      <a:r>
                        <a:rPr lang="en-US" sz="2000" dirty="0"/>
                        <a:t> </a:t>
                      </a:r>
                      <a:r>
                        <a:rPr lang="en-US" sz="2000" err="1"/>
                        <a:t>Colour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Nuber of experiments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Average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3592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15+10+12=37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3 tries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37/3 = 12r1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6879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4+15+8 =2</a:t>
                      </a:r>
                      <a:r>
                        <a:rPr lang="en-US" sz="20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3 tries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27/3 = 9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851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dirty="0"/>
                        <a:t>Yellow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12+6+8 </a:t>
                      </a:r>
                      <a:endParaRPr lang="en-US"/>
                    </a:p>
                    <a:p>
                      <a:pPr lvl="0">
                        <a:buNone/>
                      </a:pPr>
                      <a:r>
                        <a:rPr lang="en-US" sz="2000"/>
                        <a:t>= 26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3 tries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26/3 = 8r2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77575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2385E4C-CF35-4544-90FB-0B5C33BF5F4D}"/>
              </a:ext>
            </a:extLst>
          </p:cNvPr>
          <p:cNvSpPr txBox="1"/>
          <p:nvPr/>
        </p:nvSpPr>
        <p:spPr>
          <a:xfrm>
            <a:off x="6765086" y="5126068"/>
            <a:ext cx="4856671" cy="147732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"Based on my observations, I know that the red crayons I had were stronger than the yellow and blue crayons. I also know that blue crayons and yellow crayons break almost the same amount, </a:t>
            </a:r>
            <a:r>
              <a:rPr lang="en-US"/>
              <a:t>on average."</a:t>
            </a:r>
          </a:p>
        </p:txBody>
      </p:sp>
    </p:spTree>
    <p:extLst>
      <p:ext uri="{BB962C8B-B14F-4D97-AF65-F5344CB8AC3E}">
        <p14:creationId xmlns:p14="http://schemas.microsoft.com/office/powerpoint/2010/main" val="2687356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780E65-6E30-4D46-83D8-99F3DD1E1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General Steps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220F8-FB34-4753-BAAD-34199E673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b="1" dirty="0">
                <a:cs typeface="Calibri"/>
              </a:rPr>
              <a:t>Make an observation </a:t>
            </a:r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Ask a question </a:t>
            </a:r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Form a hypothesis </a:t>
            </a:r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And make a prediction </a:t>
            </a:r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Do a test or experimentation </a:t>
            </a:r>
            <a:endParaRPr lang="en-US" dirty="0">
              <a:cs typeface="Calibri"/>
            </a:endParaRPr>
          </a:p>
          <a:p>
            <a:r>
              <a:rPr lang="en-US" b="1" dirty="0">
                <a:cs typeface="Calibri"/>
              </a:rPr>
              <a:t>Analyze data and draw a conclusion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891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C7AE15-8B81-4241-9E5F-C92C33DBE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Observation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0D7CFB-0189-44EE-8AA1-996903D4C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534619" cy="404941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What do I see? </a:t>
            </a:r>
          </a:p>
          <a:p>
            <a:r>
              <a:rPr lang="en-US" dirty="0">
                <a:cs typeface="Calibri"/>
              </a:rPr>
              <a:t>What have I noticed? 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D39A97-702E-4DE3-8BC0-FADB97EDD386}"/>
              </a:ext>
            </a:extLst>
          </p:cNvPr>
          <p:cNvSpPr txBox="1">
            <a:spLocks/>
          </p:cNvSpPr>
          <p:nvPr/>
        </p:nvSpPr>
        <p:spPr>
          <a:xfrm>
            <a:off x="5965166" y="3588288"/>
            <a:ext cx="4534619" cy="216598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/>
              </a:rPr>
              <a:t>EXAMPLE: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My blue crayon broke three times this week! </a:t>
            </a:r>
          </a:p>
        </p:txBody>
      </p:sp>
    </p:spTree>
    <p:extLst>
      <p:ext uri="{BB962C8B-B14F-4D97-AF65-F5344CB8AC3E}">
        <p14:creationId xmlns:p14="http://schemas.microsoft.com/office/powerpoint/2010/main" val="3119614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7E4C-B6A3-44B3-A32E-DDF6BD8E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Question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CC678-88C5-46A8-B790-133B4138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Wonder about what you are seeing? </a:t>
            </a:r>
          </a:p>
          <a:p>
            <a:r>
              <a:rPr lang="en-US" dirty="0">
                <a:cs typeface="Calibri"/>
              </a:rPr>
              <a:t>What questions do you have? 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5D6619-012A-4ECA-88DE-53CE3C7B790F}"/>
              </a:ext>
            </a:extLst>
          </p:cNvPr>
          <p:cNvSpPr txBox="1">
            <a:spLocks/>
          </p:cNvSpPr>
          <p:nvPr/>
        </p:nvSpPr>
        <p:spPr>
          <a:xfrm>
            <a:off x="6755921" y="3674552"/>
            <a:ext cx="4534619" cy="216598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/>
              </a:rPr>
              <a:t>EXAMPLE: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I wonder if my blue crayons are not as strong as the other crayons I am using?</a:t>
            </a:r>
          </a:p>
        </p:txBody>
      </p:sp>
    </p:spTree>
    <p:extLst>
      <p:ext uri="{BB962C8B-B14F-4D97-AF65-F5344CB8AC3E}">
        <p14:creationId xmlns:p14="http://schemas.microsoft.com/office/powerpoint/2010/main" val="2007012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7E4C-B6A3-44B3-A32E-DDF6BD8E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Form a Hypothesis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CC678-88C5-46A8-B790-133B4138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Make your question into a statement that could be proven as true or false. 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5D6619-012A-4ECA-88DE-53CE3C7B790F}"/>
              </a:ext>
            </a:extLst>
          </p:cNvPr>
          <p:cNvSpPr txBox="1">
            <a:spLocks/>
          </p:cNvSpPr>
          <p:nvPr/>
        </p:nvSpPr>
        <p:spPr>
          <a:xfrm>
            <a:off x="6755921" y="3674552"/>
            <a:ext cx="4534619" cy="2165981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/>
              </a:rPr>
              <a:t>EXAMPLE: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I hypothesize that blue crayons are weaker than red and yellow crayons. </a:t>
            </a:r>
          </a:p>
        </p:txBody>
      </p:sp>
    </p:spTree>
    <p:extLst>
      <p:ext uri="{BB962C8B-B14F-4D97-AF65-F5344CB8AC3E}">
        <p14:creationId xmlns:p14="http://schemas.microsoft.com/office/powerpoint/2010/main" val="1597864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7E4C-B6A3-44B3-A32E-DDF6BD8E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Make a Prediction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CC678-88C5-46A8-B790-133B4138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If _____, then____.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5D6619-012A-4ECA-88DE-53CE3C7B790F}"/>
              </a:ext>
            </a:extLst>
          </p:cNvPr>
          <p:cNvSpPr txBox="1">
            <a:spLocks/>
          </p:cNvSpPr>
          <p:nvPr/>
        </p:nvSpPr>
        <p:spPr>
          <a:xfrm>
            <a:off x="6755921" y="3674552"/>
            <a:ext cx="4750279" cy="251103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/>
              </a:rPr>
              <a:t>EXAMPLE: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If my blue crayon is weaker than my other crayons, then if will break more often than the others. </a:t>
            </a:r>
          </a:p>
        </p:txBody>
      </p:sp>
    </p:spTree>
    <p:extLst>
      <p:ext uri="{BB962C8B-B14F-4D97-AF65-F5344CB8AC3E}">
        <p14:creationId xmlns:p14="http://schemas.microsoft.com/office/powerpoint/2010/main" val="195233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7E4C-B6A3-44B3-A32E-DDF6BD8E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Make a Prediction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CC678-88C5-46A8-B790-133B4138E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If _____, then____. </a:t>
            </a:r>
          </a:p>
          <a:p>
            <a:endParaRPr lang="en-US" dirty="0">
              <a:cs typeface="Calibri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5D6619-012A-4ECA-88DE-53CE3C7B790F}"/>
              </a:ext>
            </a:extLst>
          </p:cNvPr>
          <p:cNvSpPr txBox="1">
            <a:spLocks/>
          </p:cNvSpPr>
          <p:nvPr/>
        </p:nvSpPr>
        <p:spPr>
          <a:xfrm>
            <a:off x="6755921" y="3674552"/>
            <a:ext cx="4750279" cy="2511037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/>
              </a:rPr>
              <a:t>EXAMPLE: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If my blue crayon is weaker </a:t>
            </a:r>
            <a:r>
              <a:rPr lang="en-US">
                <a:cs typeface="Calibri"/>
              </a:rPr>
              <a:t>than my other crayons, then it </a:t>
            </a:r>
            <a:r>
              <a:rPr lang="en-US" dirty="0">
                <a:cs typeface="Calibri"/>
              </a:rPr>
              <a:t>will break more often than the others. </a:t>
            </a:r>
          </a:p>
        </p:txBody>
      </p:sp>
    </p:spTree>
    <p:extLst>
      <p:ext uri="{BB962C8B-B14F-4D97-AF65-F5344CB8AC3E}">
        <p14:creationId xmlns:p14="http://schemas.microsoft.com/office/powerpoint/2010/main" val="3397190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7E4C-B6A3-44B3-A32E-DDF6BD8E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Experiment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CC678-88C5-46A8-B790-133B4138E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66582" cy="364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Design and experiment and then make sure you have a chart that you can use to gather your data. 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5D6619-012A-4ECA-88DE-53CE3C7B790F}"/>
              </a:ext>
            </a:extLst>
          </p:cNvPr>
          <p:cNvSpPr txBox="1">
            <a:spLocks/>
          </p:cNvSpPr>
          <p:nvPr/>
        </p:nvSpPr>
        <p:spPr>
          <a:xfrm>
            <a:off x="6626525" y="741571"/>
            <a:ext cx="4592128" cy="363247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/>
              </a:rPr>
              <a:t>EXAMPLE: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I will use three blue, three red, and three yellow. I will drop each off the edge of my desk and see how many drops it takes for each of them to brake.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I will record my observations on this chart: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88AA70E-492C-4C35-B5B4-AED6B5D5F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004425"/>
              </p:ext>
            </p:extLst>
          </p:nvPr>
        </p:nvGraphicFramePr>
        <p:xfrm>
          <a:off x="6512943" y="4442604"/>
          <a:ext cx="5657128" cy="2072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14282">
                  <a:extLst>
                    <a:ext uri="{9D8B030D-6E8A-4147-A177-3AD203B41FA5}">
                      <a16:colId xmlns:a16="http://schemas.microsoft.com/office/drawing/2014/main" val="1870109778"/>
                    </a:ext>
                  </a:extLst>
                </a:gridCol>
                <a:gridCol w="1414282">
                  <a:extLst>
                    <a:ext uri="{9D8B030D-6E8A-4147-A177-3AD203B41FA5}">
                      <a16:colId xmlns:a16="http://schemas.microsoft.com/office/drawing/2014/main" val="84159481"/>
                    </a:ext>
                  </a:extLst>
                </a:gridCol>
                <a:gridCol w="1414282">
                  <a:extLst>
                    <a:ext uri="{9D8B030D-6E8A-4147-A177-3AD203B41FA5}">
                      <a16:colId xmlns:a16="http://schemas.microsoft.com/office/drawing/2014/main" val="4133439744"/>
                    </a:ext>
                  </a:extLst>
                </a:gridCol>
                <a:gridCol w="1414282">
                  <a:extLst>
                    <a:ext uri="{9D8B030D-6E8A-4147-A177-3AD203B41FA5}">
                      <a16:colId xmlns:a16="http://schemas.microsoft.com/office/drawing/2014/main" val="2854058468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sng" dirty="0"/>
                        <a:t>Experiment</a:t>
                      </a:r>
                      <a:endParaRPr lang="en-US" u="sng" dirty="0"/>
                    </a:p>
                    <a:p>
                      <a:pPr lvl="0">
                        <a:buNone/>
                      </a:pPr>
                      <a:r>
                        <a:rPr lang="en-US" sz="2000" dirty="0"/>
                        <a:t> </a:t>
                      </a:r>
                      <a:r>
                        <a:rPr lang="en-US" sz="2000" dirty="0" err="1"/>
                        <a:t>Colour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First 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Second 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Third 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3592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6879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851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dirty="0"/>
                        <a:t>Yellow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775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0863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7B7E4C-B6A3-44B3-A32E-DDF6BD8ED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Analyse</a:t>
            </a:r>
            <a:r>
              <a:rPr lang="en-US" dirty="0">
                <a:cs typeface="Calibri Light"/>
              </a:rPr>
              <a:t> and Conclude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CC678-88C5-46A8-B790-133B4138E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66582" cy="364684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Design and experiment and then make sure you have a chart that you can use to gather your data. 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55D6619-012A-4ECA-88DE-53CE3C7B790F}"/>
              </a:ext>
            </a:extLst>
          </p:cNvPr>
          <p:cNvSpPr txBox="1">
            <a:spLocks/>
          </p:cNvSpPr>
          <p:nvPr/>
        </p:nvSpPr>
        <p:spPr>
          <a:xfrm>
            <a:off x="6626525" y="741571"/>
            <a:ext cx="4592128" cy="4982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cs typeface="Calibri"/>
              </a:rPr>
              <a:t>EXAMPLE: 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C88AA70E-492C-4C35-B5B4-AED6B5D5F1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9524233"/>
              </p:ext>
            </p:extLst>
          </p:nvPr>
        </p:nvGraphicFramePr>
        <p:xfrm>
          <a:off x="6455434" y="1423359"/>
          <a:ext cx="5657128" cy="20726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414282">
                  <a:extLst>
                    <a:ext uri="{9D8B030D-6E8A-4147-A177-3AD203B41FA5}">
                      <a16:colId xmlns:a16="http://schemas.microsoft.com/office/drawing/2014/main" val="1870109778"/>
                    </a:ext>
                  </a:extLst>
                </a:gridCol>
                <a:gridCol w="1414282">
                  <a:extLst>
                    <a:ext uri="{9D8B030D-6E8A-4147-A177-3AD203B41FA5}">
                      <a16:colId xmlns:a16="http://schemas.microsoft.com/office/drawing/2014/main" val="84159481"/>
                    </a:ext>
                  </a:extLst>
                </a:gridCol>
                <a:gridCol w="1414282">
                  <a:extLst>
                    <a:ext uri="{9D8B030D-6E8A-4147-A177-3AD203B41FA5}">
                      <a16:colId xmlns:a16="http://schemas.microsoft.com/office/drawing/2014/main" val="4133439744"/>
                    </a:ext>
                  </a:extLst>
                </a:gridCol>
                <a:gridCol w="1414282">
                  <a:extLst>
                    <a:ext uri="{9D8B030D-6E8A-4147-A177-3AD203B41FA5}">
                      <a16:colId xmlns:a16="http://schemas.microsoft.com/office/drawing/2014/main" val="2854058468"/>
                    </a:ext>
                  </a:extLst>
                </a:gridCol>
              </a:tblGrid>
              <a:tr h="424542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u="sng" dirty="0"/>
                        <a:t>Experiment</a:t>
                      </a:r>
                      <a:endParaRPr lang="en-US" u="sng" dirty="0"/>
                    </a:p>
                    <a:p>
                      <a:pPr lvl="0">
                        <a:buNone/>
                      </a:pPr>
                      <a:r>
                        <a:rPr lang="en-US" sz="2000" dirty="0"/>
                        <a:t> </a:t>
                      </a:r>
                      <a:r>
                        <a:rPr lang="en-US" sz="2000" dirty="0" err="1"/>
                        <a:t>Colour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First 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Second 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Third Try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35923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15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10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12 drops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768792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US" sz="2000" dirty="0"/>
                        <a:t>Blue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4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15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/>
                        <a:t>8 drops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6851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 dirty="0"/>
                        <a:t>Yellow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12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6 drops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2000"/>
                        <a:t>8 drops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77575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7A527EB-2802-4DB3-8626-F1D1B0BEC6EC}"/>
              </a:ext>
            </a:extLst>
          </p:cNvPr>
          <p:cNvSpPr txBox="1"/>
          <p:nvPr/>
        </p:nvSpPr>
        <p:spPr>
          <a:xfrm>
            <a:off x="6708475" y="3818626"/>
            <a:ext cx="4971690" cy="1477328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I calculate the average by adding together all of one colored crayon's drops, and then dividing it by the total number of times I tried the </a:t>
            </a:r>
            <a:r>
              <a:rPr lang="en-US"/>
              <a:t>experiment. </a:t>
            </a:r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73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Scientific Method</vt:lpstr>
      <vt:lpstr>General Steps</vt:lpstr>
      <vt:lpstr>Observation</vt:lpstr>
      <vt:lpstr>Question</vt:lpstr>
      <vt:lpstr>Form a Hypothesis</vt:lpstr>
      <vt:lpstr>Make a Prediction</vt:lpstr>
      <vt:lpstr>Make a Prediction</vt:lpstr>
      <vt:lpstr>Experiment</vt:lpstr>
      <vt:lpstr>Analyse and Conclude</vt:lpstr>
      <vt:lpstr>Analyze and Conclude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294</cp:revision>
  <dcterms:created xsi:type="dcterms:W3CDTF">2013-07-15T20:26:40Z</dcterms:created>
  <dcterms:modified xsi:type="dcterms:W3CDTF">2019-04-01T20:47:43Z</dcterms:modified>
</cp:coreProperties>
</file>